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B9D41-8983-4BE6-AF0E-FDFC2CB1371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13B80-4E21-4561-9F81-C89D0ADC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7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3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8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13B80-4E21-4561-9F81-C89D0ADCF8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1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2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60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0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1280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8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51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4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1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7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9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D5AA46C-BAF3-4B07-B364-A6735DC3673A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8C8E42-EAEE-42FC-8EB7-C369B2E4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2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4523" y="1433050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mtClean="0"/>
              <a:t>ELUCIDATING 	DRUG-DRUG INTERACTIONSUNDERLYING DRUG POLYPHARMACY PROFILES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908024" y="6174657"/>
            <a:ext cx="6180445" cy="604956"/>
          </a:xfrm>
        </p:spPr>
        <p:txBody>
          <a:bodyPr>
            <a:noAutofit/>
          </a:bodyPr>
          <a:lstStyle/>
          <a:p>
            <a:r>
              <a:rPr lang="en-GB" sz="20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Jorge Hernansanz</a:t>
            </a:r>
          </a:p>
        </p:txBody>
      </p:sp>
    </p:spTree>
    <p:extLst>
      <p:ext uri="{BB962C8B-B14F-4D97-AF65-F5344CB8AC3E}">
        <p14:creationId xmlns:p14="http://schemas.microsoft.com/office/powerpoint/2010/main" val="27574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4212" y="-528172"/>
            <a:ext cx="8534400" cy="1507067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4212" y="978894"/>
            <a:ext cx="8534400" cy="5601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Outline of first phase of the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Updates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KEGG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HIV-</a:t>
            </a:r>
            <a:r>
              <a:rPr lang="en-GB" dirty="0" err="1" smtClean="0">
                <a:solidFill>
                  <a:schemeClr val="tx1"/>
                </a:solidFill>
              </a:rPr>
              <a:t>insite</a:t>
            </a:r>
            <a:r>
              <a:rPr lang="en-GB" dirty="0" smtClean="0">
                <a:solidFill>
                  <a:schemeClr val="tx1"/>
                </a:solidFill>
              </a:rPr>
              <a:t> interactions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Liverpool interactions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Vigibase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Crediblemeds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Phaedra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tx1"/>
                </a:solidFill>
              </a:rPr>
              <a:t>What’s left?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0754" y="210300"/>
            <a:ext cx="8534400" cy="1507067"/>
          </a:xfrm>
        </p:spPr>
        <p:txBody>
          <a:bodyPr/>
          <a:lstStyle/>
          <a:p>
            <a:r>
              <a:rPr lang="en-GB" dirty="0" smtClean="0"/>
              <a:t>KEGG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271" t="24817" r="82226" b="66030"/>
          <a:stretch/>
        </p:blipFill>
        <p:spPr>
          <a:xfrm>
            <a:off x="3814308" y="854792"/>
            <a:ext cx="2883807" cy="1187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4361" y="1042219"/>
            <a:ext cx="355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chemical group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75870" y="1597139"/>
            <a:ext cx="333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it can be related ATC and  more information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8281" r="64817" b="33044"/>
          <a:stretch/>
        </p:blipFill>
        <p:spPr>
          <a:xfrm>
            <a:off x="903289" y="2686734"/>
            <a:ext cx="3884202" cy="3022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58" t="17644" r="67587" b="33912"/>
          <a:stretch/>
        </p:blipFill>
        <p:spPr>
          <a:xfrm>
            <a:off x="6352674" y="2681058"/>
            <a:ext cx="3542097" cy="30284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634" y="5978954"/>
            <a:ext cx="410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5489, remove ATC  duplicates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96025" y="5978954"/>
            <a:ext cx="344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2964 </a:t>
            </a:r>
            <a:r>
              <a:rPr lang="da-DK" dirty="0" err="1" smtClean="0"/>
              <a:t>unique</a:t>
            </a:r>
            <a:r>
              <a:rPr lang="da-DK" dirty="0" smtClean="0"/>
              <a:t> ATC </a:t>
            </a:r>
            <a:r>
              <a:rPr lang="da-DK" dirty="0" err="1" smtClean="0"/>
              <a:t>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6297" y="115504"/>
            <a:ext cx="8534400" cy="1035629"/>
          </a:xfrm>
        </p:spPr>
        <p:txBody>
          <a:bodyPr/>
          <a:lstStyle/>
          <a:p>
            <a:r>
              <a:rPr lang="en-GB" dirty="0" smtClean="0"/>
              <a:t>CREDIBLEMEDS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2" t="17476" r="13255" b="30742"/>
          <a:stretch/>
        </p:blipFill>
        <p:spPr>
          <a:xfrm>
            <a:off x="328801" y="1276261"/>
            <a:ext cx="7925933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2" t="17045" r="1737" b="30189"/>
          <a:stretch/>
        </p:blipFill>
        <p:spPr>
          <a:xfrm>
            <a:off x="3424137" y="4068389"/>
            <a:ext cx="8073957" cy="24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0419" y="298790"/>
            <a:ext cx="8534400" cy="1507067"/>
          </a:xfrm>
        </p:spPr>
        <p:txBody>
          <a:bodyPr/>
          <a:lstStyle/>
          <a:p>
            <a:r>
              <a:rPr lang="en-GB" dirty="0" smtClean="0"/>
              <a:t>HIV-</a:t>
            </a:r>
            <a:r>
              <a:rPr lang="en-GB" dirty="0" err="1" smtClean="0"/>
              <a:t>insite</a:t>
            </a:r>
            <a:r>
              <a:rPr lang="en-GB" dirty="0" smtClean="0"/>
              <a:t>-interactions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941869" y="5670237"/>
            <a:ext cx="1042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03" t="17294" r="31423" b="30016"/>
          <a:stretch/>
        </p:blipFill>
        <p:spPr>
          <a:xfrm>
            <a:off x="221381" y="2079056"/>
            <a:ext cx="6858722" cy="3012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03958" y="2213810"/>
            <a:ext cx="3214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 err="1" smtClean="0"/>
              <a:t>Effect</a:t>
            </a:r>
            <a:r>
              <a:rPr lang="da-DK" dirty="0" smtClean="0"/>
              <a:t> on </a:t>
            </a:r>
            <a:r>
              <a:rPr lang="da-DK" dirty="0" err="1" smtClean="0"/>
              <a:t>Abacavir</a:t>
            </a:r>
            <a:r>
              <a:rPr lang="da-DK" dirty="0" smtClean="0"/>
              <a:t> </a:t>
            </a:r>
            <a:r>
              <a:rPr lang="da-DK" dirty="0" err="1" smtClean="0"/>
              <a:t>levels</a:t>
            </a:r>
            <a:endParaRPr lang="da-DK" dirty="0" smtClean="0"/>
          </a:p>
          <a:p>
            <a:pPr marL="285750" indent="-285750">
              <a:buFontTx/>
              <a:buChar char="-"/>
            </a:pPr>
            <a:r>
              <a:rPr lang="da-DK" dirty="0" err="1" smtClean="0"/>
              <a:t>Effect</a:t>
            </a:r>
            <a:r>
              <a:rPr lang="da-DK" dirty="0" smtClean="0"/>
              <a:t> on drug </a:t>
            </a:r>
            <a:r>
              <a:rPr lang="da-DK" dirty="0" err="1" smtClean="0"/>
              <a:t>levels</a:t>
            </a:r>
            <a:endParaRPr lang="da-DK" dirty="0" smtClean="0"/>
          </a:p>
          <a:p>
            <a:pPr marL="285750" indent="-285750">
              <a:buFontTx/>
              <a:buChar char="-"/>
            </a:pPr>
            <a:r>
              <a:rPr lang="da-DK" dirty="0" smtClean="0"/>
              <a:t>Management</a:t>
            </a:r>
          </a:p>
          <a:p>
            <a:pPr marL="285750" indent="-285750">
              <a:buFontTx/>
              <a:buChar char="-"/>
            </a:pPr>
            <a:r>
              <a:rPr lang="da-DK" dirty="0" err="1" smtClean="0"/>
              <a:t>Mechanism</a:t>
            </a:r>
            <a:r>
              <a:rPr lang="da-DK" dirty="0" smtClean="0"/>
              <a:t> of </a:t>
            </a:r>
            <a:r>
              <a:rPr lang="da-DK" dirty="0" err="1" smtClean="0"/>
              <a:t>interaction</a:t>
            </a:r>
            <a:endParaRPr lang="da-DK" dirty="0" smtClean="0"/>
          </a:p>
          <a:p>
            <a:pPr marL="285750" indent="-285750">
              <a:buFontTx/>
              <a:buChar char="-"/>
            </a:pPr>
            <a:r>
              <a:rPr lang="da-DK" dirty="0" smtClean="0"/>
              <a:t>Potential </a:t>
            </a:r>
            <a:r>
              <a:rPr lang="da-DK" dirty="0" err="1" smtClean="0"/>
              <a:t>clinical</a:t>
            </a:r>
            <a:r>
              <a:rPr lang="da-DK" dirty="0" smtClean="0"/>
              <a:t> </a:t>
            </a:r>
            <a:r>
              <a:rPr lang="da-DK" dirty="0" err="1" smtClean="0"/>
              <a:t>effects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15427" y="5457524"/>
            <a:ext cx="30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35 HIV-</a:t>
            </a:r>
            <a:r>
              <a:rPr lang="da-DK" dirty="0" err="1" smtClean="0"/>
              <a:t>related</a:t>
            </a:r>
            <a:r>
              <a:rPr lang="da-DK" dirty="0" smtClean="0"/>
              <a:t> drugs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886" y="288758"/>
            <a:ext cx="8534401" cy="736478"/>
          </a:xfrm>
        </p:spPr>
        <p:txBody>
          <a:bodyPr/>
          <a:lstStyle/>
          <a:p>
            <a:r>
              <a:rPr lang="da-DK" dirty="0" smtClean="0"/>
              <a:t>HIV, HEP, CANCER (LIVERPOOL)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220" t="14254" r="14622" b="12096"/>
          <a:stretch/>
        </p:blipFill>
        <p:spPr>
          <a:xfrm>
            <a:off x="211756" y="1357163"/>
            <a:ext cx="5582652" cy="320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7663" y="1414915"/>
            <a:ext cx="27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20 Drugs </a:t>
            </a:r>
            <a:r>
              <a:rPr lang="da-DK" dirty="0" err="1" smtClean="0"/>
              <a:t>blasted</a:t>
            </a:r>
            <a:r>
              <a:rPr lang="en-US" dirty="0" smtClean="0"/>
              <a:t> to 762 drugs</a:t>
            </a:r>
            <a:endParaRPr lang="da-DK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85" t="17636" r="30435" b="29780"/>
          <a:stretch/>
        </p:blipFill>
        <p:spPr>
          <a:xfrm>
            <a:off x="5625820" y="4021394"/>
            <a:ext cx="6396526" cy="27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8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68" y="481780"/>
            <a:ext cx="8534401" cy="974728"/>
          </a:xfrm>
        </p:spPr>
        <p:txBody>
          <a:bodyPr/>
          <a:lstStyle/>
          <a:p>
            <a:r>
              <a:rPr lang="da-DK" dirty="0" smtClean="0"/>
              <a:t>VIGIBASE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926" t="55022" r="2471" b="9271"/>
          <a:stretch/>
        </p:blipFill>
        <p:spPr>
          <a:xfrm>
            <a:off x="1437918" y="2050181"/>
            <a:ext cx="9303877" cy="27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95" y="240632"/>
            <a:ext cx="8534401" cy="953314"/>
          </a:xfrm>
        </p:spPr>
        <p:txBody>
          <a:bodyPr/>
          <a:lstStyle/>
          <a:p>
            <a:r>
              <a:rPr lang="da-DK" dirty="0" smtClean="0"/>
              <a:t>PHAEDRA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445" t="17359" r="13896" b="53553"/>
          <a:stretch/>
        </p:blipFill>
        <p:spPr>
          <a:xfrm>
            <a:off x="106695" y="1193946"/>
            <a:ext cx="5523782" cy="1210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0" t="20286" r="14508" b="45581"/>
          <a:stretch/>
        </p:blipFill>
        <p:spPr>
          <a:xfrm>
            <a:off x="106695" y="2523214"/>
            <a:ext cx="5523782" cy="1378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1770" t="28144" r="13687" b="39110"/>
          <a:stretch/>
        </p:blipFill>
        <p:spPr>
          <a:xfrm>
            <a:off x="106695" y="4099668"/>
            <a:ext cx="5523782" cy="1244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1912" t="28970" r="14729" b="39590"/>
          <a:stretch/>
        </p:blipFill>
        <p:spPr>
          <a:xfrm>
            <a:off x="106695" y="5542309"/>
            <a:ext cx="5523782" cy="1134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7361" t="24074" r="35417" b="12963"/>
          <a:stretch/>
        </p:blipFill>
        <p:spPr>
          <a:xfrm>
            <a:off x="7126705" y="122337"/>
            <a:ext cx="4471737" cy="33538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7624" t="24232" r="21951" b="23192"/>
          <a:stretch/>
        </p:blipFill>
        <p:spPr>
          <a:xfrm>
            <a:off x="6656971" y="3748278"/>
            <a:ext cx="5136204" cy="25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45" y="-1140800"/>
            <a:ext cx="8534401" cy="2281600"/>
          </a:xfrm>
        </p:spPr>
        <p:txBody>
          <a:bodyPr/>
          <a:lstStyle/>
          <a:p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445" y="1608220"/>
            <a:ext cx="8534400" cy="364717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Link all ATC </a:t>
            </a:r>
            <a:r>
              <a:rPr lang="da-DK" dirty="0" err="1" smtClean="0">
                <a:solidFill>
                  <a:schemeClr val="tx1"/>
                </a:solidFill>
              </a:rPr>
              <a:t>codes</a:t>
            </a:r>
            <a:r>
              <a:rPr lang="da-DK" dirty="0" smtClean="0">
                <a:solidFill>
                  <a:schemeClr val="tx1"/>
                </a:solidFill>
              </a:rPr>
              <a:t> with </a:t>
            </a:r>
            <a:r>
              <a:rPr lang="da-DK" dirty="0" smtClean="0">
                <a:solidFill>
                  <a:schemeClr val="tx1"/>
                </a:solidFill>
              </a:rPr>
              <a:t>databases.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Finish with </a:t>
            </a:r>
            <a:r>
              <a:rPr lang="da-DK" dirty="0" err="1" smtClean="0">
                <a:solidFill>
                  <a:schemeClr val="tx1"/>
                </a:solidFill>
              </a:rPr>
              <a:t>Phaedra</a:t>
            </a:r>
            <a:r>
              <a:rPr lang="da-DK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Make a </a:t>
            </a:r>
            <a:r>
              <a:rPr lang="da-DK" dirty="0" err="1" smtClean="0">
                <a:solidFill>
                  <a:schemeClr val="tx1"/>
                </a:solidFill>
              </a:rPr>
              <a:t>table</a:t>
            </a:r>
            <a:r>
              <a:rPr lang="da-DK" dirty="0" smtClean="0">
                <a:solidFill>
                  <a:schemeClr val="tx1"/>
                </a:solidFill>
              </a:rPr>
              <a:t> of features for </a:t>
            </a:r>
            <a:r>
              <a:rPr lang="da-DK" dirty="0" err="1" smtClean="0">
                <a:solidFill>
                  <a:schemeClr val="tx1"/>
                </a:solidFill>
              </a:rPr>
              <a:t>DDIs</a:t>
            </a:r>
            <a:r>
              <a:rPr lang="da-DK" dirty="0" smtClean="0">
                <a:solidFill>
                  <a:schemeClr val="tx1"/>
                </a:solidFill>
              </a:rPr>
              <a:t> and single drugs.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Make </a:t>
            </a:r>
            <a:r>
              <a:rPr lang="da-DK" dirty="0" err="1" smtClean="0">
                <a:solidFill>
                  <a:schemeClr val="tx1"/>
                </a:solidFill>
              </a:rPr>
              <a:t>upsetR</a:t>
            </a:r>
            <a:r>
              <a:rPr lang="da-DK" dirty="0" smtClean="0">
                <a:solidFill>
                  <a:schemeClr val="tx1"/>
                </a:solidFill>
              </a:rPr>
              <a:t> plots for all </a:t>
            </a:r>
            <a:r>
              <a:rPr lang="da-DK" dirty="0" err="1" smtClean="0">
                <a:solidFill>
                  <a:schemeClr val="tx1"/>
                </a:solidFill>
              </a:rPr>
              <a:t>DDIs</a:t>
            </a:r>
            <a:r>
              <a:rPr lang="da-DK" dirty="0" smtClean="0">
                <a:solidFill>
                  <a:schemeClr val="tx1"/>
                </a:solidFill>
              </a:rPr>
              <a:t> and an </a:t>
            </a:r>
            <a:r>
              <a:rPr lang="da-DK" dirty="0" err="1" smtClean="0">
                <a:solidFill>
                  <a:schemeClr val="tx1"/>
                </a:solidFill>
              </a:rPr>
              <a:t>extra</a:t>
            </a:r>
            <a:r>
              <a:rPr lang="da-DK" dirty="0" smtClean="0">
                <a:solidFill>
                  <a:schemeClr val="tx1"/>
                </a:solidFill>
              </a:rPr>
              <a:t> </a:t>
            </a:r>
            <a:r>
              <a:rPr lang="da-DK" dirty="0" err="1" smtClean="0">
                <a:solidFill>
                  <a:schemeClr val="tx1"/>
                </a:solidFill>
              </a:rPr>
              <a:t>one</a:t>
            </a:r>
            <a:r>
              <a:rPr lang="da-DK" dirty="0" smtClean="0">
                <a:solidFill>
                  <a:schemeClr val="tx1"/>
                </a:solidFill>
              </a:rPr>
              <a:t> for the </a:t>
            </a:r>
            <a:r>
              <a:rPr lang="da-DK" dirty="0" err="1" smtClean="0">
                <a:solidFill>
                  <a:schemeClr val="tx1"/>
                </a:solidFill>
              </a:rPr>
              <a:t>ONCs</a:t>
            </a:r>
            <a:r>
              <a:rPr lang="da-DK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Check </a:t>
            </a:r>
            <a:r>
              <a:rPr lang="da-DK" dirty="0" err="1" smtClean="0">
                <a:solidFill>
                  <a:schemeClr val="tx1"/>
                </a:solidFill>
              </a:rPr>
              <a:t>extra</a:t>
            </a:r>
            <a:r>
              <a:rPr lang="da-DK" dirty="0" smtClean="0">
                <a:solidFill>
                  <a:schemeClr val="tx1"/>
                </a:solidFill>
              </a:rPr>
              <a:t> ‘</a:t>
            </a:r>
            <a:r>
              <a:rPr lang="da-DK" dirty="0" err="1" smtClean="0">
                <a:solidFill>
                  <a:schemeClr val="tx1"/>
                </a:solidFill>
              </a:rPr>
              <a:t>useful</a:t>
            </a:r>
            <a:r>
              <a:rPr lang="da-DK" dirty="0" smtClean="0">
                <a:solidFill>
                  <a:schemeClr val="tx1"/>
                </a:solidFill>
              </a:rPr>
              <a:t>’ information of Crediblemeds and </a:t>
            </a:r>
            <a:r>
              <a:rPr lang="da-DK" dirty="0" smtClean="0">
                <a:solidFill>
                  <a:schemeClr val="tx1"/>
                </a:solidFill>
              </a:rPr>
              <a:t>Drugbank.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smtClean="0">
                <a:solidFill>
                  <a:schemeClr val="tx1"/>
                </a:solidFill>
              </a:rPr>
              <a:t>Make for all databases analyzed, guidelines ( Half-made</a:t>
            </a:r>
            <a:r>
              <a:rPr lang="da-DK" dirty="0" smtClean="0">
                <a:solidFill>
                  <a:schemeClr val="tx1"/>
                </a:solidFill>
              </a:rPr>
              <a:t>).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dirty="0" err="1" smtClean="0">
                <a:solidFill>
                  <a:schemeClr val="tx1"/>
                </a:solidFill>
              </a:rPr>
              <a:t>Comment</a:t>
            </a:r>
            <a:r>
              <a:rPr lang="da-DK" dirty="0" smtClean="0">
                <a:solidFill>
                  <a:schemeClr val="tx1"/>
                </a:solidFill>
              </a:rPr>
              <a:t> </a:t>
            </a:r>
            <a:r>
              <a:rPr lang="da-DK" dirty="0" err="1" smtClean="0">
                <a:solidFill>
                  <a:schemeClr val="tx1"/>
                </a:solidFill>
              </a:rPr>
              <a:t>code</a:t>
            </a:r>
            <a:r>
              <a:rPr lang="da-DK" dirty="0" smtClean="0">
                <a:solidFill>
                  <a:schemeClr val="tx1"/>
                </a:solidFill>
              </a:rPr>
              <a:t> for recent databases. Check the oldest </a:t>
            </a:r>
            <a:r>
              <a:rPr lang="da-DK" dirty="0" err="1" smtClean="0">
                <a:solidFill>
                  <a:schemeClr val="tx1"/>
                </a:solidFill>
              </a:rPr>
              <a:t>ones</a:t>
            </a:r>
            <a:r>
              <a:rPr lang="da-DK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Upload everything to </a:t>
            </a:r>
            <a:r>
              <a:rPr lang="en-US" dirty="0" err="1" smtClean="0">
                <a:solidFill>
                  <a:schemeClr val="tx1"/>
                </a:solidFill>
              </a:rPr>
              <a:t>Github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10521</TotalTime>
  <Words>173</Words>
  <Application>Microsoft Office PowerPoint</Application>
  <PresentationFormat>Widescreen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</vt:lpstr>
      <vt:lpstr>Wingdings 3</vt:lpstr>
      <vt:lpstr>Slice</vt:lpstr>
      <vt:lpstr>PowerPoint Presentation</vt:lpstr>
      <vt:lpstr>INDEX</vt:lpstr>
      <vt:lpstr>KEGG</vt:lpstr>
      <vt:lpstr>CREDIBLEMEDS</vt:lpstr>
      <vt:lpstr>HIV-insite-interactions</vt:lpstr>
      <vt:lpstr>HIV, HEP, CANCER (LIVERPOOL)</vt:lpstr>
      <vt:lpstr>VIGIBASE</vt:lpstr>
      <vt:lpstr>PHAEDRA</vt:lpstr>
      <vt:lpstr>WHAT’S LEFT?</vt:lpstr>
    </vt:vector>
  </TitlesOfParts>
  <Company>SUND - 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Hernansanz_Temp</dc:creator>
  <cp:lastModifiedBy>Jorge Hernansanz_Temp</cp:lastModifiedBy>
  <cp:revision>31</cp:revision>
  <dcterms:created xsi:type="dcterms:W3CDTF">2020-03-01T23:54:02Z</dcterms:created>
  <dcterms:modified xsi:type="dcterms:W3CDTF">2020-03-16T22:31:05Z</dcterms:modified>
</cp:coreProperties>
</file>